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6" r:id="rId6"/>
    <p:sldId id="774" r:id="rId7"/>
    <p:sldId id="776" r:id="rId8"/>
    <p:sldId id="728" r:id="rId9"/>
    <p:sldId id="730" r:id="rId10"/>
    <p:sldId id="778" r:id="rId11"/>
    <p:sldId id="733" r:id="rId12"/>
    <p:sldId id="770" r:id="rId13"/>
    <p:sldId id="769" r:id="rId14"/>
    <p:sldId id="779" r:id="rId15"/>
    <p:sldId id="784" r:id="rId16"/>
    <p:sldId id="754" r:id="rId17"/>
    <p:sldId id="785" r:id="rId18"/>
    <p:sldId id="787" r:id="rId19"/>
    <p:sldId id="7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574A26-8A83-D24E-A936-C4D4A75BCF47}">
          <p14:sldIdLst>
            <p14:sldId id="256"/>
            <p14:sldId id="266"/>
            <p14:sldId id="774"/>
            <p14:sldId id="776"/>
            <p14:sldId id="728"/>
            <p14:sldId id="730"/>
            <p14:sldId id="778"/>
            <p14:sldId id="733"/>
            <p14:sldId id="770"/>
          </p14:sldIdLst>
        </p14:section>
        <p14:section name="Notebooks" id="{4754179E-49C8-4645-B124-1A5693375E71}">
          <p14:sldIdLst>
            <p14:sldId id="769"/>
            <p14:sldId id="779"/>
          </p14:sldIdLst>
        </p14:section>
        <p14:section name="Closing remarks" id="{04B0799E-E59B-0C43-8B5B-DE53159FF705}">
          <p14:sldIdLst>
            <p14:sldId id="784"/>
            <p14:sldId id="754"/>
            <p14:sldId id="785"/>
            <p14:sldId id="787"/>
            <p14:sldId id="7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ijn Tonk" initials="ST" lastIdx="8" clrIdx="0">
    <p:extLst>
      <p:ext uri="{19B8F6BF-5375-455C-9EA6-DF929625EA0E}">
        <p15:presenceInfo xmlns:p15="http://schemas.microsoft.com/office/powerpoint/2012/main" userId="S::stijntonk@godatadriven.com::4adaad3d-f40a-4d96-a021-ee79827e8d2a" providerId="AD"/>
      </p:ext>
    </p:extLst>
  </p:cmAuthor>
  <p:cmAuthor id="2" name="Steven Nooijen" initials="SN" lastIdx="3" clrIdx="1">
    <p:extLst>
      <p:ext uri="{19B8F6BF-5375-455C-9EA6-DF929625EA0E}">
        <p15:presenceInfo xmlns:p15="http://schemas.microsoft.com/office/powerpoint/2012/main" userId="S::stevennooijen@godatadriven.com::fc6dfe20-2402-4c72-9775-61d9f8147893" providerId="AD"/>
      </p:ext>
    </p:extLst>
  </p:cmAuthor>
  <p:cmAuthor id="3" name="Giovanni Lanzani" initials="GL" lastIdx="2" clrIdx="2">
    <p:extLst>
      <p:ext uri="{19B8F6BF-5375-455C-9EA6-DF929625EA0E}">
        <p15:presenceInfo xmlns:p15="http://schemas.microsoft.com/office/powerpoint/2012/main" userId="S::giovannilanzani@godatadriven.com::92f41aeb-5281-4a38-82b5-6ab5fa2e91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FDF"/>
    <a:srgbClr val="192478"/>
    <a:srgbClr val="F05F40"/>
    <a:srgbClr val="1EB0E0"/>
    <a:srgbClr val="BFBFBF"/>
    <a:srgbClr val="EB5537"/>
    <a:srgbClr val="F1F2F2"/>
    <a:srgbClr val="F2F2F2"/>
    <a:srgbClr val="808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5"/>
    <p:restoredTop sz="80544"/>
  </p:normalViewPr>
  <p:slideViewPr>
    <p:cSldViewPr snapToGrid="0">
      <p:cViewPr varScale="1">
        <p:scale>
          <a:sx n="102" d="100"/>
          <a:sy n="102" d="100"/>
        </p:scale>
        <p:origin x="2016" y="176"/>
      </p:cViewPr>
      <p:guideLst>
        <p:guide orient="horz" pos="2183"/>
        <p:guide pos="3840"/>
        <p:guide orient="horz" pos="21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FEFE2-E3BF-4F2E-AABA-9B82CDDC68F8}" type="datetimeFigureOut">
              <a:rPr lang="en-GB" smtClean="0"/>
              <a:pPr/>
              <a:t>12/04/2022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CCDD-64D2-4CF9-B3C9-EE68CC7529C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6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2E90E-C6F7-448B-9A7F-2A1830A23B5C}" type="datetimeFigureOut">
              <a:rPr lang="en-US" smtClean="0"/>
              <a:pPr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3CD6E-15C0-4999-87D7-BA9ECB6CAB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95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Welcome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96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59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Thank you – session has come to an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51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Summarise what we’ve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1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If you are interested in learning more about time series with us, we’d love for you to attend our training.</a:t>
            </a:r>
          </a:p>
          <a:p>
            <a:endParaRPr lang="en-NL" dirty="0"/>
          </a:p>
          <a:p>
            <a:r>
              <a:rPr lang="en-NL" dirty="0"/>
              <a:t>2 full day training, online so you can join remotely, the next one being at the end of May.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14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Thank you - please do come and find us if you’re interested in GoDataDriven or any of our courses.</a:t>
            </a:r>
          </a:p>
          <a:p>
            <a:endParaRPr lang="en-NL" dirty="0"/>
          </a:p>
          <a:p>
            <a:r>
              <a:rPr lang="en-NL" dirty="0"/>
              <a:t>We’d also love to hear about you and what you do.</a:t>
            </a:r>
          </a:p>
          <a:p>
            <a:endParaRPr lang="en-NL" dirty="0"/>
          </a:p>
          <a:p>
            <a:r>
              <a:rPr lang="en-NL" dirty="0"/>
              <a:t>And finally, if you’re still interested, talk some more about time series!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8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Introduce ourselves: </a:t>
            </a:r>
            <a:r>
              <a:rPr lang="en-GB" dirty="0"/>
              <a:t>B</a:t>
            </a:r>
            <a:r>
              <a:rPr lang="en-NL" dirty="0"/>
              <a:t>ackground and how we ended up at GoDataDriven.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9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As said, we both work for GoDataDriven, which is a Dutch Data Science consultancy based in Amsterdam.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18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GoDataDriven has been helping businesses become data driven and get value from their data since 2009.</a:t>
            </a:r>
          </a:p>
          <a:p>
            <a:endParaRPr lang="en-NL" dirty="0"/>
          </a:p>
          <a:p>
            <a:r>
              <a:rPr lang="en-NL" dirty="0"/>
              <a:t>In addition to consultancy projects, one way we do that is through our public and in-company trainings.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1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We’re Data Science Educators!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74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with time</a:t>
            </a:r>
          </a:p>
          <a:p>
            <a:r>
              <a:rPr lang="en-US" dirty="0"/>
              <a:t>What a time series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1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Deep Learning - this is an introduction to time series analysis and seasonality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dirty="0"/>
              <a:t>Prophet – Library from facebook, deals with seasonality well but we want to explain they why today</a:t>
            </a:r>
          </a:p>
          <a:p>
            <a:r>
              <a:rPr lang="en-NL" dirty="0"/>
              <a:t>ARIMA – better for short-term forecasting, today we will be focussing on data which has seasonality-  this istypically more relevant to business cases (whereas ARIMA model was developed with the stock market in mind)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51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22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create.kahoot.it</a:t>
            </a:r>
            <a:r>
              <a:rPr lang="en-GB" dirty="0"/>
              <a:t>/details/87909336-f11a-422d-9dbe-9d93f497b768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3CD6E-15C0-4999-87D7-BA9ECB6CAB7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114300"/>
            <a:ext cx="2888743" cy="2825428"/>
          </a:xfrm>
          <a:prstGeom prst="rect">
            <a:avLst/>
          </a:prstGeom>
        </p:spPr>
      </p:pic>
      <p:pic>
        <p:nvPicPr>
          <p:cNvPr id="7" name="Picture 6" descr="A person standing in front of a wall&#10;&#10;Description automatically generated">
            <a:extLst>
              <a:ext uri="{FF2B5EF4-FFF2-40B4-BE49-F238E27FC236}">
                <a16:creationId xmlns:a16="http://schemas.microsoft.com/office/drawing/2014/main" id="{8F01E074-A8BC-F041-934D-3A46AA6534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4029"/>
            <a:ext cx="12279086" cy="8186057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914399" y="4191616"/>
            <a:ext cx="11053823" cy="934033"/>
          </a:xfrm>
          <a:ln w="76200">
            <a:noFill/>
          </a:ln>
        </p:spPr>
        <p:txBody>
          <a:bodyPr wrap="square" tIns="36000" bIns="0" anchor="b">
            <a:spAutoFit/>
          </a:bodyPr>
          <a:lstStyle>
            <a:lvl1pPr algn="l">
              <a:lnSpc>
                <a:spcPts val="7000"/>
              </a:lnSpc>
              <a:defRPr sz="5000" b="1" u="none" baseline="0">
                <a:solidFill>
                  <a:schemeClr val="accent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to add chapter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9" y="5125649"/>
            <a:ext cx="11053823" cy="741751"/>
          </a:xfrm>
        </p:spPr>
        <p:txBody>
          <a:bodyPr tIns="0" bIns="36000" anchor="t" anchorCtr="0">
            <a:noAutofit/>
          </a:bodyPr>
          <a:lstStyle>
            <a:lvl1pPr marL="0" indent="0" algn="l">
              <a:lnSpc>
                <a:spcPts val="6000"/>
              </a:lnSpc>
              <a:buNone/>
              <a:defRPr sz="4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subtitle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399" y="5867400"/>
            <a:ext cx="11053823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Full Name </a:t>
            </a:r>
            <a:r>
              <a:rPr lang="mr-IN"/>
              <a:t>–</a:t>
            </a:r>
            <a:r>
              <a:rPr lang="en-US"/>
              <a:t> xx.xx.201x </a:t>
            </a:r>
            <a:r>
              <a:rPr lang="mr-IN"/>
              <a:t>–</a:t>
            </a:r>
            <a:r>
              <a:rPr lang="en-US"/>
              <a:t> version </a:t>
            </a:r>
            <a:r>
              <a:rPr lang="en-US" err="1"/>
              <a:t>nr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4324"/>
            <a:ext cx="4440600" cy="1095376"/>
          </a:xfrm>
        </p:spPr>
        <p:txBody>
          <a:bodyPr rIns="0" anchor="b">
            <a:no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0363" y="1592337"/>
            <a:ext cx="4440237" cy="567967"/>
          </a:xfrm>
        </p:spPr>
        <p:txBody>
          <a:bodyPr rIns="0" anchor="b" anchorCtr="0">
            <a:norm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6459" y="2159232"/>
            <a:ext cx="4434141" cy="3479568"/>
          </a:xfrm>
        </p:spPr>
        <p:txBody>
          <a:bodyPr rIns="0">
            <a:normAutofit/>
          </a:bodyPr>
          <a:lstStyle>
            <a:lvl1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1pPr>
            <a:lvl2pPr marL="182563" indent="-182563"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800">
                <a:solidFill>
                  <a:schemeClr val="bg1"/>
                </a:solidFill>
              </a:defRPr>
            </a:lvl2pPr>
            <a:lvl3pPr marL="3571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 marL="539750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 marL="7127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4671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4324"/>
            <a:ext cx="2787196" cy="1095376"/>
          </a:xfrm>
        </p:spPr>
        <p:txBody>
          <a:bodyPr rIns="0" anchor="b">
            <a:no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</a:t>
            </a:r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0363" y="1592337"/>
            <a:ext cx="2786967" cy="567967"/>
          </a:xfrm>
        </p:spPr>
        <p:txBody>
          <a:bodyPr rIns="0" anchor="b" anchorCtr="0">
            <a:norm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6459" y="2159232"/>
            <a:ext cx="2783141" cy="3479568"/>
          </a:xfrm>
        </p:spPr>
        <p:txBody>
          <a:bodyPr rIns="0">
            <a:normAutofit/>
          </a:bodyPr>
          <a:lstStyle>
            <a:lvl1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1pPr>
            <a:lvl2pPr marL="182563" indent="-182563"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800">
                <a:solidFill>
                  <a:schemeClr val="bg1"/>
                </a:solidFill>
              </a:defRPr>
            </a:lvl2pPr>
            <a:lvl3pPr marL="3571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 marL="539750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 marL="712788" indent="-180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124700" y="0"/>
            <a:ext cx="50673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7665" y="5521123"/>
            <a:ext cx="1343166" cy="1313727"/>
          </a:xfrm>
          <a:prstGeom prst="rect">
            <a:avLst/>
          </a:prstGeom>
        </p:spPr>
      </p:pic>
      <p:cxnSp>
        <p:nvCxnSpPr>
          <p:cNvPr id="10" name="Straight Connector 68">
            <a:extLst>
              <a:ext uri="{FF2B5EF4-FFF2-40B4-BE49-F238E27FC236}">
                <a16:creationId xmlns:a16="http://schemas.microsoft.com/office/drawing/2014/main" id="{67C85F52-683A-4F4C-9DEE-6F83D4DC23D6}"/>
              </a:ext>
            </a:extLst>
          </p:cNvPr>
          <p:cNvCxnSpPr>
            <a:cxnSpLocks/>
            <a:endCxn id="29" idx="4"/>
          </p:cNvCxnSpPr>
          <p:nvPr userDrawn="1"/>
        </p:nvCxnSpPr>
        <p:spPr>
          <a:xfrm flipV="1">
            <a:off x="7690285" y="5467698"/>
            <a:ext cx="0" cy="189814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9">
            <a:extLst>
              <a:ext uri="{FF2B5EF4-FFF2-40B4-BE49-F238E27FC236}">
                <a16:creationId xmlns:a16="http://schemas.microsoft.com/office/drawing/2014/main" id="{EE5EDE36-A5CE-4E30-AFE1-965AB5FF942F}"/>
              </a:ext>
            </a:extLst>
          </p:cNvPr>
          <p:cNvCxnSpPr>
            <a:cxnSpLocks/>
            <a:stCxn id="29" idx="0"/>
          </p:cNvCxnSpPr>
          <p:nvPr userDrawn="1"/>
        </p:nvCxnSpPr>
        <p:spPr>
          <a:xfrm flipV="1">
            <a:off x="7690285" y="4791685"/>
            <a:ext cx="0" cy="218813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0">
            <a:extLst>
              <a:ext uri="{FF2B5EF4-FFF2-40B4-BE49-F238E27FC236}">
                <a16:creationId xmlns:a16="http://schemas.microsoft.com/office/drawing/2014/main" id="{AA88C406-3FF2-4D4E-AC5F-E299C0D7920D}"/>
              </a:ext>
            </a:extLst>
          </p:cNvPr>
          <p:cNvCxnSpPr>
            <a:cxnSpLocks/>
            <a:stCxn id="23" idx="0"/>
          </p:cNvCxnSpPr>
          <p:nvPr userDrawn="1"/>
        </p:nvCxnSpPr>
        <p:spPr>
          <a:xfrm flipV="1">
            <a:off x="7690285" y="4115673"/>
            <a:ext cx="1" cy="218812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1">
            <a:extLst>
              <a:ext uri="{FF2B5EF4-FFF2-40B4-BE49-F238E27FC236}">
                <a16:creationId xmlns:a16="http://schemas.microsoft.com/office/drawing/2014/main" id="{D90B8F03-7ECF-45C2-B05C-987A76D68736}"/>
              </a:ext>
            </a:extLst>
          </p:cNvPr>
          <p:cNvCxnSpPr>
            <a:cxnSpLocks/>
            <a:endCxn id="27" idx="0"/>
          </p:cNvCxnSpPr>
          <p:nvPr userDrawn="1"/>
        </p:nvCxnSpPr>
        <p:spPr>
          <a:xfrm flipH="1">
            <a:off x="7690285" y="3439661"/>
            <a:ext cx="1" cy="218812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67">
            <a:extLst>
              <a:ext uri="{FF2B5EF4-FFF2-40B4-BE49-F238E27FC236}">
                <a16:creationId xmlns:a16="http://schemas.microsoft.com/office/drawing/2014/main" id="{DC30F688-D3D5-488B-AD98-FDECF4A6F449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686926"/>
            <a:ext cx="0" cy="281756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3">
            <a:extLst>
              <a:ext uri="{FF2B5EF4-FFF2-40B4-BE49-F238E27FC236}">
                <a16:creationId xmlns:a16="http://schemas.microsoft.com/office/drawing/2014/main" id="{20CF145A-BE94-4717-B85B-8DDEF1752881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2752087"/>
            <a:ext cx="0" cy="208605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5">
            <a:extLst>
              <a:ext uri="{FF2B5EF4-FFF2-40B4-BE49-F238E27FC236}">
                <a16:creationId xmlns:a16="http://schemas.microsoft.com/office/drawing/2014/main" id="{D9477993-AB0F-4341-8541-2AC958B7A3AD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2086282"/>
            <a:ext cx="0" cy="193365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79">
            <a:extLst>
              <a:ext uri="{FF2B5EF4-FFF2-40B4-BE49-F238E27FC236}">
                <a16:creationId xmlns:a16="http://schemas.microsoft.com/office/drawing/2014/main" id="{8AA2024A-5450-4E7A-8174-4E903BE88FFB}"/>
              </a:ext>
            </a:extLst>
          </p:cNvPr>
          <p:cNvSpPr/>
          <p:nvPr userDrawn="1"/>
        </p:nvSpPr>
        <p:spPr>
          <a:xfrm>
            <a:off x="7461685" y="4334485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25" name="Oval 81">
            <a:extLst>
              <a:ext uri="{FF2B5EF4-FFF2-40B4-BE49-F238E27FC236}">
                <a16:creationId xmlns:a16="http://schemas.microsoft.com/office/drawing/2014/main" id="{21E63FEB-5A37-438D-9668-E76367A6172C}"/>
              </a:ext>
            </a:extLst>
          </p:cNvPr>
          <p:cNvSpPr/>
          <p:nvPr userDrawn="1"/>
        </p:nvSpPr>
        <p:spPr>
          <a:xfrm>
            <a:off x="7461685" y="3658473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27" name="Oval 77">
            <a:extLst>
              <a:ext uri="{FF2B5EF4-FFF2-40B4-BE49-F238E27FC236}">
                <a16:creationId xmlns:a16="http://schemas.microsoft.com/office/drawing/2014/main" id="{F8E60C6F-ED85-44A4-A98F-2B8F84B13282}"/>
              </a:ext>
            </a:extLst>
          </p:cNvPr>
          <p:cNvSpPr/>
          <p:nvPr userDrawn="1"/>
        </p:nvSpPr>
        <p:spPr>
          <a:xfrm>
            <a:off x="7461685" y="1629082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29" name="Oval 82">
            <a:extLst>
              <a:ext uri="{FF2B5EF4-FFF2-40B4-BE49-F238E27FC236}">
                <a16:creationId xmlns:a16="http://schemas.microsoft.com/office/drawing/2014/main" id="{CD45FF6E-28A3-45F2-9F14-327C88D28B20}"/>
              </a:ext>
            </a:extLst>
          </p:cNvPr>
          <p:cNvSpPr/>
          <p:nvPr userDrawn="1"/>
        </p:nvSpPr>
        <p:spPr>
          <a:xfrm>
            <a:off x="7461685" y="2306449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31" name="Oval 84">
            <a:extLst>
              <a:ext uri="{FF2B5EF4-FFF2-40B4-BE49-F238E27FC236}">
                <a16:creationId xmlns:a16="http://schemas.microsoft.com/office/drawing/2014/main" id="{33F59A31-D947-47FB-9563-D7451F88F69F}"/>
              </a:ext>
            </a:extLst>
          </p:cNvPr>
          <p:cNvSpPr/>
          <p:nvPr userDrawn="1"/>
        </p:nvSpPr>
        <p:spPr>
          <a:xfrm>
            <a:off x="7461685" y="5010498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33" name="Oval 102">
            <a:extLst>
              <a:ext uri="{FF2B5EF4-FFF2-40B4-BE49-F238E27FC236}">
                <a16:creationId xmlns:a16="http://schemas.microsoft.com/office/drawing/2014/main" id="{C066EBE5-E844-4851-B949-3D9065DB7A38}"/>
              </a:ext>
            </a:extLst>
          </p:cNvPr>
          <p:cNvSpPr/>
          <p:nvPr userDrawn="1"/>
        </p:nvSpPr>
        <p:spPr>
          <a:xfrm>
            <a:off x="7461685" y="2982461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cxnSp>
        <p:nvCxnSpPr>
          <p:cNvPr id="41" name="Straight Connector 75">
            <a:extLst>
              <a:ext uri="{FF2B5EF4-FFF2-40B4-BE49-F238E27FC236}">
                <a16:creationId xmlns:a16="http://schemas.microsoft.com/office/drawing/2014/main" id="{D9477993-AB0F-4341-8541-2AC958B7A3AD}"/>
              </a:ext>
            </a:extLst>
          </p:cNvPr>
          <p:cNvCxnSpPr>
            <a:cxnSpLocks/>
          </p:cNvCxnSpPr>
          <p:nvPr userDrawn="1"/>
        </p:nvCxnSpPr>
        <p:spPr>
          <a:xfrm flipV="1">
            <a:off x="7690285" y="1449300"/>
            <a:ext cx="0" cy="193365"/>
          </a:xfrm>
          <a:prstGeom prst="line">
            <a:avLst/>
          </a:prstGeom>
          <a:ln w="19050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77">
            <a:extLst>
              <a:ext uri="{FF2B5EF4-FFF2-40B4-BE49-F238E27FC236}">
                <a16:creationId xmlns:a16="http://schemas.microsoft.com/office/drawing/2014/main" id="{F8E60C6F-ED85-44A4-A98F-2B8F84B13282}"/>
              </a:ext>
            </a:extLst>
          </p:cNvPr>
          <p:cNvSpPr/>
          <p:nvPr userDrawn="1"/>
        </p:nvSpPr>
        <p:spPr>
          <a:xfrm>
            <a:off x="7461685" y="992100"/>
            <a:ext cx="457200" cy="457200"/>
          </a:xfrm>
          <a:prstGeom prst="ellipse">
            <a:avLst/>
          </a:prstGeom>
          <a:noFill/>
          <a:ln w="19050" cmpd="sng">
            <a:solidFill>
              <a:schemeClr val="bg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400" b="0" i="0" noProof="0">
              <a:solidFill>
                <a:schemeClr val="bg1"/>
              </a:solidFill>
              <a:latin typeface="Museo Sans 500" panose="02000000000000000000" pitchFamily="2" charset="77"/>
              <a:ea typeface="Roboto Light" panose="020000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05115" y="952260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393540" y="1609286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05115" y="2277887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05115" y="2958063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405115" y="3626664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05115" y="4306840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963417" y="965312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7405115" y="4987016"/>
            <a:ext cx="579438" cy="481013"/>
          </a:xfrm>
          <a:noFill/>
          <a:ln w="1905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lvl1pPr algn="ctr">
              <a:defRPr lang="en-US" sz="1100" b="0" i="0" dirty="0">
                <a:solidFill>
                  <a:schemeClr val="bg1"/>
                </a:solidFill>
                <a:latin typeface="Museo Sans 500" panose="02000000000000000000" pitchFamily="2" charset="77"/>
                <a:ea typeface="Roboto Light" panose="02000000000000000000" pitchFamily="2" charset="0"/>
                <a:cs typeface="Source Sans Pro"/>
              </a:defRPr>
            </a:lvl1pPr>
          </a:lstStyle>
          <a:p>
            <a:pPr lvl="0" algn="ctr"/>
            <a:r>
              <a:rPr lang="en-US"/>
              <a:t>YEAR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963417" y="1624793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963417" y="2295849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3417" y="2966905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3417" y="3637961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3417" y="4991648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3417" y="4320592"/>
            <a:ext cx="3994150" cy="4413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b="0" i="0" dirty="0">
                <a:solidFill>
                  <a:schemeClr val="bg1"/>
                </a:solidFill>
                <a:latin typeface="Museo Sans 500" panose="02000000000000000000" pitchFamily="2" charset="77"/>
                <a:cs typeface="Source Sans Pro"/>
              </a:defRPr>
            </a:lvl1pPr>
          </a:lstStyle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Insert highlight text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ck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9BF1E0D-5D5E-D447-8929-6CB8A18EF2E0}"/>
              </a:ext>
            </a:extLst>
          </p:cNvPr>
          <p:cNvSpPr/>
          <p:nvPr userDrawn="1"/>
        </p:nvSpPr>
        <p:spPr>
          <a:xfrm>
            <a:off x="9393381" y="0"/>
            <a:ext cx="2798617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7665" y="5521123"/>
            <a:ext cx="1343166" cy="1313727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1DC03B4F-7B1D-2944-9CA8-79B061D7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13407"/>
            <a:ext cx="8617746" cy="648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9171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114300"/>
            <a:ext cx="2888743" cy="2825428"/>
          </a:xfrm>
          <a:prstGeom prst="rect">
            <a:avLst/>
          </a:prstGeom>
        </p:spPr>
      </p:pic>
      <p:pic>
        <p:nvPicPr>
          <p:cNvPr id="4" name="Picture 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9941FE86-3BE4-484D-9978-94EF4B0B3B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12192000" cy="8130413"/>
          </a:xfrm>
          <a:prstGeom prst="rect">
            <a:avLst/>
          </a:prstGeom>
        </p:spPr>
      </p:pic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94158" y="4051139"/>
            <a:ext cx="10043918" cy="1987389"/>
          </a:xfrm>
        </p:spPr>
        <p:txBody>
          <a:bodyPr tIns="0" anchor="b">
            <a:noAutofit/>
          </a:bodyPr>
          <a:lstStyle>
            <a:lvl1pPr>
              <a:lnSpc>
                <a:spcPts val="3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contact info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D857495-F277-4F41-B15F-587D276828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41956"/>
            <a:ext cx="4574684" cy="39160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5184682-4610-F844-AADD-84887631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1077400"/>
            <a:ext cx="4787120" cy="1325563"/>
          </a:xfrm>
        </p:spPr>
        <p:txBody>
          <a:bodyPr lIns="0" rIns="90000" anchor="t" anchorCtr="0">
            <a:noAutofit/>
          </a:bodyPr>
          <a:lstStyle>
            <a:lvl1pPr>
              <a:defRPr sz="3600" b="1" i="0">
                <a:solidFill>
                  <a:schemeClr val="tx1"/>
                </a:solidFill>
                <a:latin typeface="Museo Sans 700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2C6F3-07F7-8845-8AF1-7DD7A6695F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824162"/>
            <a:ext cx="4787120" cy="2864504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0BB410-14BC-2F46-B2DA-C52109E05057}"/>
              </a:ext>
            </a:extLst>
          </p:cNvPr>
          <p:cNvCxnSpPr/>
          <p:nvPr/>
        </p:nvCxnSpPr>
        <p:spPr>
          <a:xfrm>
            <a:off x="947738" y="6237288"/>
            <a:ext cx="269507" cy="0"/>
          </a:xfrm>
          <a:prstGeom prst="line">
            <a:avLst/>
          </a:prstGeom>
          <a:ln w="25400">
            <a:solidFill>
              <a:srgbClr val="F8F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47F51-1B80-E648-9F23-AD712E602794}"/>
              </a:ext>
            </a:extLst>
          </p:cNvPr>
          <p:cNvSpPr txBox="1"/>
          <p:nvPr/>
        </p:nvSpPr>
        <p:spPr>
          <a:xfrm>
            <a:off x="1292401" y="6073735"/>
            <a:ext cx="1951840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i="0" spc="100" baseline="0">
                <a:solidFill>
                  <a:schemeClr val="bg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GODATADRIVEN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6D377-9A96-0F4A-8755-E25A6CE3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921" y="394448"/>
            <a:ext cx="877420" cy="6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1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7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pos="3840">
          <p15:clr>
            <a:srgbClr val="FBAE40"/>
          </p15:clr>
        </p15:guide>
        <p15:guide id="5" pos="708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pic>
        <p:nvPicPr>
          <p:cNvPr id="5" name="Picture 4" descr="A picture containing person, indoor, man&#10;&#10;Description automatically generated">
            <a:extLst>
              <a:ext uri="{FF2B5EF4-FFF2-40B4-BE49-F238E27FC236}">
                <a16:creationId xmlns:a16="http://schemas.microsoft.com/office/drawing/2014/main" id="{8867DFAF-4E0A-744A-AC01-C845EBDF8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" y="-1272413"/>
            <a:ext cx="12192000" cy="8130413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59999" y="2667616"/>
            <a:ext cx="11473200" cy="934033"/>
          </a:xfrm>
          <a:ln w="76200">
            <a:noFill/>
          </a:ln>
        </p:spPr>
        <p:txBody>
          <a:bodyPr wrap="square" tIns="36000" bIns="0">
            <a:spAutoFit/>
          </a:bodyPr>
          <a:lstStyle>
            <a:lvl1pPr algn="ctr">
              <a:lnSpc>
                <a:spcPts val="7000"/>
              </a:lnSpc>
              <a:defRPr sz="40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FOR CHAPTER TITLE</a:t>
            </a:r>
          </a:p>
        </p:txBody>
      </p:sp>
    </p:spTree>
    <p:extLst>
      <p:ext uri="{BB962C8B-B14F-4D97-AF65-F5344CB8AC3E}">
        <p14:creationId xmlns:p14="http://schemas.microsoft.com/office/powerpoint/2010/main" val="1680225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  <p:pic>
        <p:nvPicPr>
          <p:cNvPr id="6" name="Picture 5" descr="A picture containing person, man, standing, building&#10;&#10;Description automatically generated">
            <a:extLst>
              <a:ext uri="{FF2B5EF4-FFF2-40B4-BE49-F238E27FC236}">
                <a16:creationId xmlns:a16="http://schemas.microsoft.com/office/drawing/2014/main" id="{D43A216E-2ABC-9945-83F7-4AF702FC4D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5183"/>
            <a:ext cx="12192000" cy="8130413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59999" y="2667616"/>
            <a:ext cx="11473200" cy="934033"/>
          </a:xfrm>
          <a:ln w="76200">
            <a:noFill/>
          </a:ln>
        </p:spPr>
        <p:txBody>
          <a:bodyPr wrap="square" tIns="36000" bIns="0">
            <a:spAutoFit/>
          </a:bodyPr>
          <a:lstStyle>
            <a:lvl1pPr algn="ctr">
              <a:lnSpc>
                <a:spcPts val="7000"/>
              </a:lnSpc>
              <a:defRPr sz="40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FOR CHAPTER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your 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2167504"/>
            <a:ext cx="11473200" cy="3564892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 b="0">
                <a:solidFill>
                  <a:schemeClr val="tx1"/>
                </a:solidFill>
              </a:defRPr>
            </a:lvl1pPr>
            <a:lvl2pPr marL="714375" indent="-357188">
              <a:buClr>
                <a:schemeClr val="tx2"/>
              </a:buClr>
              <a:buSzPct val="100000"/>
              <a:buFont typeface="+mj-lt"/>
              <a:buAutoNum type="arabicPeriod"/>
              <a:tabLst/>
              <a:defRPr sz="1800" baseline="0">
                <a:solidFill>
                  <a:schemeClr val="tx1"/>
                </a:solidFill>
              </a:defRPr>
            </a:lvl2pPr>
            <a:lvl3pPr marL="1073150" indent="-358775">
              <a:buClr>
                <a:schemeClr val="tx2"/>
              </a:buClr>
              <a:buSzPct val="100000"/>
              <a:buFont typeface="+mj-lt"/>
              <a:buAutoNum type="arabicPeriod"/>
              <a:tabLst/>
              <a:defRPr sz="1800" baseline="0">
                <a:solidFill>
                  <a:schemeClr val="tx1"/>
                </a:solidFill>
              </a:defRPr>
            </a:lvl3pPr>
            <a:lvl4pPr marL="1430338" indent="-357188">
              <a:buClr>
                <a:schemeClr val="tx2"/>
              </a:buClr>
              <a:buSzPct val="100000"/>
              <a:buFont typeface="+mj-lt"/>
              <a:buAutoNum type="arabicPeriod"/>
              <a:tabLst/>
              <a:defRPr sz="1800" baseline="0">
                <a:solidFill>
                  <a:schemeClr val="tx1"/>
                </a:solidFill>
              </a:defRPr>
            </a:lvl4pPr>
            <a:lvl5pPr marL="720000">
              <a:buClr>
                <a:schemeClr val="tx2"/>
              </a:buClr>
              <a:buFont typeface="+mj-lt"/>
              <a:buAutoNum type="arabicPeriod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Item</a:t>
            </a:r>
          </a:p>
          <a:p>
            <a:pPr lvl="1"/>
            <a:r>
              <a:rPr lang="en-US"/>
              <a:t>Sub paragraph</a:t>
            </a:r>
          </a:p>
          <a:p>
            <a:pPr lvl="2"/>
            <a:r>
              <a:rPr lang="en-US"/>
              <a:t>Sub sub paragraph</a:t>
            </a:r>
          </a:p>
          <a:p>
            <a:pPr lvl="3"/>
            <a:r>
              <a:rPr lang="en-US"/>
              <a:t>Sub sub sub paragraph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8000" y="6156000"/>
            <a:ext cx="489155" cy="324000"/>
          </a:xfrm>
        </p:spPr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eading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360000" y="2167504"/>
            <a:ext cx="11472862" cy="356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8000" y="6156000"/>
            <a:ext cx="489155" cy="324000"/>
          </a:xfrm>
        </p:spPr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1524000"/>
            <a:ext cx="11472837" cy="636304"/>
          </a:xfrm>
        </p:spPr>
        <p:txBody>
          <a:bodyPr rIns="0" anchor="b" anchorCtr="0"/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noProof="0"/>
              <a:t>Click </a:t>
            </a:r>
            <a:r>
              <a:rPr lang="nl-NL" noProof="0" err="1"/>
              <a:t>to</a:t>
            </a:r>
            <a:r>
              <a:rPr lang="nl-NL" noProof="0"/>
              <a:t> </a:t>
            </a:r>
            <a:r>
              <a:rPr lang="nl-NL" noProof="0" err="1"/>
              <a:t>add</a:t>
            </a:r>
            <a:r>
              <a:rPr lang="nl-NL" noProof="0"/>
              <a:t> </a:t>
            </a:r>
            <a:r>
              <a:rPr lang="nl-NL" noProof="0" err="1"/>
              <a:t>heading</a:t>
            </a:r>
            <a:endParaRPr lang="en-GB" noProof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360000" y="1703375"/>
            <a:ext cx="11473200" cy="4038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Rectangle 10" hidden="1"/>
          <p:cNvSpPr/>
          <p:nvPr userDrawn="1"/>
        </p:nvSpPr>
        <p:spPr>
          <a:xfrm>
            <a:off x="720000" y="792000"/>
            <a:ext cx="10846525" cy="774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2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 hidden="1"/>
          <p:cNvSpPr/>
          <p:nvPr userDrawn="1"/>
        </p:nvSpPr>
        <p:spPr>
          <a:xfrm>
            <a:off x="720000" y="792000"/>
            <a:ext cx="10846525" cy="774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F0EA0B-4A73-824B-99ED-D525B961B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47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0758" y="989012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3000"/>
              </a:lnSpc>
              <a:defRPr sz="2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Rectangle 10" hidden="1"/>
          <p:cNvSpPr/>
          <p:nvPr userDrawn="1"/>
        </p:nvSpPr>
        <p:spPr>
          <a:xfrm>
            <a:off x="720000" y="792000"/>
            <a:ext cx="10846525" cy="774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/>
          </p:nvPr>
        </p:nvSpPr>
        <p:spPr>
          <a:xfrm>
            <a:off x="360000" y="1703375"/>
            <a:ext cx="11473200" cy="37251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95" y="5521123"/>
            <a:ext cx="1343166" cy="131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tex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999" y="313407"/>
            <a:ext cx="1147320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59999" y="998537"/>
            <a:ext cx="11473200" cy="396000"/>
          </a:xfrm>
        </p:spPr>
        <p:txBody>
          <a:bodyPr tIns="0">
            <a:noAutofit/>
          </a:bodyPr>
          <a:lstStyle>
            <a:lvl1pPr>
              <a:lnSpc>
                <a:spcPts val="2900"/>
              </a:lnSpc>
              <a:defRPr sz="2500" b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0363" y="1552757"/>
            <a:ext cx="5526000" cy="607547"/>
          </a:xfrm>
        </p:spPr>
        <p:txBody>
          <a:bodyPr rIns="0" anchor="b" anchorCtr="0"/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6459" y="2159232"/>
            <a:ext cx="5526000" cy="3568468"/>
          </a:xfrm>
        </p:spPr>
        <p:txBody>
          <a:bodyPr rIns="0"/>
          <a:lstStyle>
            <a:lvl1pPr>
              <a:defRPr b="0">
                <a:solidFill>
                  <a:schemeClr val="tx1"/>
                </a:solidFill>
              </a:defRPr>
            </a:lvl1pPr>
            <a:lvl2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  <a:defRPr>
                <a:solidFill>
                  <a:schemeClr val="tx1"/>
                </a:solidFill>
              </a:defRPr>
            </a:lvl2pPr>
            <a:lvl3pPr marL="357188" indent="-180000">
              <a:defRPr>
                <a:solidFill>
                  <a:schemeClr val="tx1"/>
                </a:solidFill>
              </a:defRPr>
            </a:lvl3pPr>
            <a:lvl4pPr marL="539750" indent="-180000">
              <a:defRPr>
                <a:solidFill>
                  <a:schemeClr val="tx1"/>
                </a:solidFill>
              </a:defRPr>
            </a:lvl4pPr>
            <a:lvl5pPr marL="712788" indent="-180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07199" y="1552757"/>
            <a:ext cx="5526000" cy="606475"/>
          </a:xfrm>
        </p:spPr>
        <p:txBody>
          <a:bodyPr rIns="0" anchor="b" anchorCtr="0"/>
          <a:lstStyle>
            <a:lvl1pPr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3295" y="2158160"/>
            <a:ext cx="5526000" cy="3568468"/>
          </a:xfrm>
        </p:spPr>
        <p:txBody>
          <a:bodyPr rIns="0"/>
          <a:lstStyle>
            <a:lvl1pPr>
              <a:defRPr b="0">
                <a:solidFill>
                  <a:schemeClr val="tx1"/>
                </a:solidFill>
              </a:defRPr>
            </a:lvl1pPr>
            <a:lvl2pPr marL="182563" indent="-182563">
              <a:buFont typeface="Arial" panose="020B0604020202020204" pitchFamily="34" charset="0"/>
              <a:buChar char="•"/>
              <a:tabLst>
                <a:tab pos="182563" algn="l"/>
              </a:tabLst>
              <a:defRPr>
                <a:solidFill>
                  <a:schemeClr val="tx1"/>
                </a:solidFill>
              </a:defRPr>
            </a:lvl2pPr>
            <a:lvl3pPr marL="357188" indent="-180000">
              <a:defRPr>
                <a:solidFill>
                  <a:schemeClr val="tx1"/>
                </a:solidFill>
              </a:defRPr>
            </a:lvl3pPr>
            <a:lvl4pPr marL="539750" indent="-180000">
              <a:defRPr>
                <a:solidFill>
                  <a:schemeClr val="tx1"/>
                </a:solidFill>
              </a:defRPr>
            </a:lvl4pPr>
            <a:lvl5pPr marL="712788" indent="-180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832000"/>
            <a:ext cx="922700" cy="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2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14325"/>
            <a:ext cx="11473200" cy="64800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nl-NL" noProof="0"/>
              <a:t>Klik om de stijl te bewerken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698625"/>
            <a:ext cx="11473200" cy="4104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Eerste niveau</a:t>
            </a:r>
          </a:p>
          <a:p>
            <a:pPr lvl="2"/>
            <a:r>
              <a:rPr lang="nl-NL" noProof="0"/>
              <a:t>Tweede niveau</a:t>
            </a:r>
          </a:p>
          <a:p>
            <a:pPr lvl="3"/>
            <a:r>
              <a:rPr lang="nl-NL" noProof="0"/>
              <a:t>Derde niveau</a:t>
            </a:r>
          </a:p>
          <a:p>
            <a:pPr lvl="4"/>
            <a:r>
              <a:rPr lang="nl-NL" noProof="0"/>
              <a:t>Vierde niveau</a:t>
            </a:r>
          </a:p>
          <a:p>
            <a:pPr lvl="5"/>
            <a:r>
              <a:rPr lang="nl-NL" noProof="0"/>
              <a:t>Vijfde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000" y="6156000"/>
            <a:ext cx="489155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10" b="0" i="0">
                <a:solidFill>
                  <a:schemeClr val="bg2"/>
                </a:solidFill>
                <a:latin typeface="Museo Sans 500" panose="02000000000000000000" pitchFamily="2" charset="77"/>
              </a:defRPr>
            </a:lvl1pPr>
          </a:lstStyle>
          <a:p>
            <a:fld id="{B6E27945-FA9B-403D-BA8B-1AE065A8CD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 hidden="1"/>
          <p:cNvSpPr/>
          <p:nvPr/>
        </p:nvSpPr>
        <p:spPr>
          <a:xfrm>
            <a:off x="0" y="378000"/>
            <a:ext cx="12192000" cy="149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sp>
        <p:nvSpPr>
          <p:cNvPr id="9" name="Rectangle 8" hidden="1"/>
          <p:cNvSpPr/>
          <p:nvPr/>
        </p:nvSpPr>
        <p:spPr>
          <a:xfrm>
            <a:off x="0" y="6346800"/>
            <a:ext cx="12192000" cy="22897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useo Sans 500" panose="02000000000000000000" pitchFamily="2" charset="77"/>
            </a:endParaRPr>
          </a:p>
        </p:txBody>
      </p:sp>
      <p:cxnSp>
        <p:nvCxnSpPr>
          <p:cNvPr id="13" name="Straight Connector 12" hidden="1"/>
          <p:cNvCxnSpPr/>
          <p:nvPr/>
        </p:nvCxnSpPr>
        <p:spPr>
          <a:xfrm>
            <a:off x="360000" y="1296000"/>
            <a:ext cx="11430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60" r:id="rId2"/>
    <p:sldLayoutId id="2147483701" r:id="rId3"/>
    <p:sldLayoutId id="2147483700" r:id="rId4"/>
    <p:sldLayoutId id="2147483650" r:id="rId5"/>
    <p:sldLayoutId id="2147483683" r:id="rId6"/>
    <p:sldLayoutId id="2147483710" r:id="rId7"/>
    <p:sldLayoutId id="2147483696" r:id="rId8"/>
    <p:sldLayoutId id="2147483665" r:id="rId9"/>
    <p:sldLayoutId id="2147483692" r:id="rId10"/>
    <p:sldLayoutId id="2147483697" r:id="rId11"/>
    <p:sldLayoutId id="2147483694" r:id="rId12"/>
    <p:sldLayoutId id="2147483711" r:id="rId13"/>
    <p:sldLayoutId id="2147483691" r:id="rId14"/>
    <p:sldLayoutId id="2147483712" r:id="rId15"/>
  </p:sldLayoutIdLs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Museo Sans 500" panose="02000000000000000000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2pPr>
      <a:lvl3pPr marL="495300" indent="-230188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3pPr>
      <a:lvl4pPr marL="808038" indent="-266700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4pPr>
      <a:lvl5pPr marL="1165225" indent="-265113" algn="l" defTabSz="9144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SzPct val="100000"/>
        <a:buFont typeface="Arial" charset="0"/>
        <a:buChar char="•"/>
        <a:tabLst/>
        <a:defRPr sz="1400" kern="1200" baseline="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5pPr>
      <a:lvl6pPr marL="1511300" indent="-265113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Arial" charset="0"/>
        <a:buChar char="•"/>
        <a:tabLst/>
        <a:defRPr sz="1400" kern="1200" baseline="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0" y="5332534"/>
            <a:ext cx="11454655" cy="845034"/>
          </a:xfrm>
        </p:spPr>
        <p:txBody>
          <a:bodyPr/>
          <a:lstStyle/>
          <a:p>
            <a:r>
              <a:rPr lang="en-US" sz="4000" b="0" dirty="0" err="1"/>
              <a:t>PyCon</a:t>
            </a:r>
            <a:r>
              <a:rPr lang="en-US" sz="4000" b="0" dirty="0"/>
              <a:t> DE &amp; </a:t>
            </a:r>
            <a:r>
              <a:rPr lang="en-US" sz="4000" b="0" dirty="0" err="1"/>
              <a:t>PyData</a:t>
            </a:r>
            <a:r>
              <a:rPr lang="en-US" sz="4000" b="0" dirty="0"/>
              <a:t> Berlin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980" y="3875549"/>
            <a:ext cx="11053823" cy="741751"/>
          </a:xfrm>
        </p:spPr>
        <p:txBody>
          <a:bodyPr/>
          <a:lstStyle/>
          <a:p>
            <a:r>
              <a:rPr lang="en-US" sz="4800" b="1" dirty="0"/>
              <a:t>(Serious) Time for Time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781099-787A-7A4E-B3F1-698235C56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191" y="4617300"/>
            <a:ext cx="11053823" cy="396000"/>
          </a:xfrm>
        </p:spPr>
        <p:txBody>
          <a:bodyPr/>
          <a:lstStyle/>
          <a:p>
            <a:r>
              <a:rPr lang="en-NL" i="1" dirty="0"/>
              <a:t>It’s time to take time series seriously!</a:t>
            </a:r>
          </a:p>
        </p:txBody>
      </p:sp>
    </p:spTree>
    <p:extLst>
      <p:ext uri="{BB962C8B-B14F-4D97-AF65-F5344CB8AC3E}">
        <p14:creationId xmlns:p14="http://schemas.microsoft.com/office/powerpoint/2010/main" val="146288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761F-1358-A849-A686-96AA4D0D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2758666"/>
            <a:ext cx="11473200" cy="842983"/>
          </a:xfrm>
        </p:spPr>
        <p:txBody>
          <a:bodyPr/>
          <a:lstStyle/>
          <a:p>
            <a:r>
              <a:rPr lang="en-US" dirty="0"/>
              <a:t>Time Series Analysis with Pandas</a:t>
            </a:r>
          </a:p>
        </p:txBody>
      </p:sp>
    </p:spTree>
    <p:extLst>
      <p:ext uri="{BB962C8B-B14F-4D97-AF65-F5344CB8AC3E}">
        <p14:creationId xmlns:p14="http://schemas.microsoft.com/office/powerpoint/2010/main" val="285950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761F-1358-A849-A686-96AA4D0D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2758666"/>
            <a:ext cx="11473200" cy="842983"/>
          </a:xfrm>
        </p:spPr>
        <p:txBody>
          <a:bodyPr/>
          <a:lstStyle/>
          <a:p>
            <a:r>
              <a:rPr lang="en-US" dirty="0"/>
              <a:t>Seasonality Modeling</a:t>
            </a:r>
          </a:p>
        </p:txBody>
      </p:sp>
    </p:spTree>
    <p:extLst>
      <p:ext uri="{BB962C8B-B14F-4D97-AF65-F5344CB8AC3E}">
        <p14:creationId xmlns:p14="http://schemas.microsoft.com/office/powerpoint/2010/main" val="261277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0" y="5332534"/>
            <a:ext cx="11454655" cy="845034"/>
          </a:xfrm>
        </p:spPr>
        <p:txBody>
          <a:bodyPr/>
          <a:lstStyle/>
          <a:p>
            <a:r>
              <a:rPr lang="en-US" sz="4000" b="0" dirty="0" err="1"/>
              <a:t>PyCon</a:t>
            </a:r>
            <a:r>
              <a:rPr lang="en-US" sz="4000" b="0" dirty="0"/>
              <a:t> DE &amp; </a:t>
            </a:r>
            <a:r>
              <a:rPr lang="en-US" sz="4000" b="0" dirty="0" err="1"/>
              <a:t>PyData</a:t>
            </a:r>
            <a:r>
              <a:rPr lang="en-US" sz="4000" b="0" dirty="0"/>
              <a:t> Berlin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980" y="3875549"/>
            <a:ext cx="11053823" cy="741751"/>
          </a:xfrm>
        </p:spPr>
        <p:txBody>
          <a:bodyPr/>
          <a:lstStyle/>
          <a:p>
            <a:r>
              <a:rPr lang="en-US" sz="4800" b="1" dirty="0"/>
              <a:t>(Serious) Time for Time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781099-787A-7A4E-B3F1-698235C56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191" y="4617300"/>
            <a:ext cx="11053823" cy="396000"/>
          </a:xfrm>
        </p:spPr>
        <p:txBody>
          <a:bodyPr/>
          <a:lstStyle/>
          <a:p>
            <a:r>
              <a:rPr lang="en-NL" i="1" dirty="0"/>
              <a:t>It’s time to take time series seriously!</a:t>
            </a:r>
          </a:p>
        </p:txBody>
      </p:sp>
    </p:spTree>
    <p:extLst>
      <p:ext uri="{BB962C8B-B14F-4D97-AF65-F5344CB8AC3E}">
        <p14:creationId xmlns:p14="http://schemas.microsoft.com/office/powerpoint/2010/main" val="133714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4060A3-D1E8-DE49-B3F5-29508961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1" y="639842"/>
            <a:ext cx="11473200" cy="648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Workshop Summary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BC08027-A2B2-704E-AD2F-08FDB94C2467}"/>
              </a:ext>
            </a:extLst>
          </p:cNvPr>
          <p:cNvSpPr txBox="1">
            <a:spLocks/>
          </p:cNvSpPr>
          <p:nvPr/>
        </p:nvSpPr>
        <p:spPr>
          <a:xfrm>
            <a:off x="11442268" y="5792273"/>
            <a:ext cx="489155" cy="324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1E221B-0CB7-D447-887C-47ECBF0D477F}"/>
              </a:ext>
            </a:extLst>
          </p:cNvPr>
          <p:cNvSpPr txBox="1">
            <a:spLocks/>
          </p:cNvSpPr>
          <p:nvPr/>
        </p:nvSpPr>
        <p:spPr>
          <a:xfrm>
            <a:off x="353069" y="1614915"/>
            <a:ext cx="5526000" cy="6075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b="1" i="1" dirty="0"/>
              <a:t>Introduction to Time Series Analysis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C2BD0AE-5EB6-5F4E-97A4-8F437D4CE500}"/>
              </a:ext>
            </a:extLst>
          </p:cNvPr>
          <p:cNvSpPr txBox="1">
            <a:spLocks/>
          </p:cNvSpPr>
          <p:nvPr/>
        </p:nvSpPr>
        <p:spPr>
          <a:xfrm>
            <a:off x="359165" y="2221390"/>
            <a:ext cx="5526000" cy="35684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Time-based aggregations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Creating time-based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Smoothing Time Series data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B19615C-C65C-5743-9535-6294455FBF7B}"/>
              </a:ext>
            </a:extLst>
          </p:cNvPr>
          <p:cNvSpPr txBox="1">
            <a:spLocks/>
          </p:cNvSpPr>
          <p:nvPr/>
        </p:nvSpPr>
        <p:spPr>
          <a:xfrm>
            <a:off x="6299905" y="1614915"/>
            <a:ext cx="5526000" cy="606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b="1" i="1" dirty="0"/>
              <a:t>Seasonality Modelling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23526-E8C1-0444-B88B-B435BB39D9C9}"/>
              </a:ext>
            </a:extLst>
          </p:cNvPr>
          <p:cNvSpPr txBox="1">
            <a:spLocks/>
          </p:cNvSpPr>
          <p:nvPr/>
        </p:nvSpPr>
        <p:spPr>
          <a:xfrm>
            <a:off x="6306001" y="2220318"/>
            <a:ext cx="5526000" cy="3997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Time Series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Modelling Time Series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b="1" dirty="0">
                <a:solidFill>
                  <a:schemeClr val="bg1"/>
                </a:solidFill>
              </a:rPr>
              <a:t>Engineering seasonal features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D62F501-68FF-4045-8EE0-ABA626E81312}"/>
              </a:ext>
            </a:extLst>
          </p:cNvPr>
          <p:cNvSpPr txBox="1">
            <a:spLocks/>
          </p:cNvSpPr>
          <p:nvPr/>
        </p:nvSpPr>
        <p:spPr>
          <a:xfrm>
            <a:off x="357889" y="1141696"/>
            <a:ext cx="11053823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sz="2800" i="1" dirty="0"/>
          </a:p>
        </p:txBody>
      </p:sp>
    </p:spTree>
    <p:extLst>
      <p:ext uri="{BB962C8B-B14F-4D97-AF65-F5344CB8AC3E}">
        <p14:creationId xmlns:p14="http://schemas.microsoft.com/office/powerpoint/2010/main" val="3351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/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3A47B-5271-8040-A629-EFC9E2FC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7CC12-F9EB-F447-A0E4-E114988E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155" y="4758127"/>
            <a:ext cx="11473200" cy="648000"/>
          </a:xfrm>
        </p:spPr>
        <p:txBody>
          <a:bodyPr>
            <a:normAutofit/>
          </a:bodyPr>
          <a:lstStyle/>
          <a:p>
            <a:pPr algn="ctr"/>
            <a:r>
              <a:rPr lang="en-GB" sz="4400" dirty="0" err="1">
                <a:solidFill>
                  <a:schemeClr val="tx1"/>
                </a:solidFill>
              </a:rPr>
              <a:t>gdd.li</a:t>
            </a:r>
            <a:r>
              <a:rPr lang="en-GB" sz="4400" dirty="0">
                <a:solidFill>
                  <a:schemeClr val="tx1"/>
                </a:solidFill>
              </a:rPr>
              <a:t>/</a:t>
            </a:r>
            <a:r>
              <a:rPr lang="en-GB" sz="4400" dirty="0"/>
              <a:t>time-series-training</a:t>
            </a:r>
            <a:endParaRPr lang="en-NL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7233B-69E2-7347-BD45-476CBD1D9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355" y="127232"/>
            <a:ext cx="6654800" cy="4064000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89A7931A-C85A-E547-ABC0-58589D712FF4}"/>
              </a:ext>
            </a:extLst>
          </p:cNvPr>
          <p:cNvSpPr txBox="1">
            <a:spLocks/>
          </p:cNvSpPr>
          <p:nvPr/>
        </p:nvSpPr>
        <p:spPr>
          <a:xfrm>
            <a:off x="360000" y="314324"/>
            <a:ext cx="4440600" cy="1095376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en-NL"/>
              <a:t>GoDataDriven Academy</a:t>
            </a:r>
            <a:endParaRPr lang="en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4D91F5B-5F55-CB4E-93B1-86969425D0F0}"/>
              </a:ext>
            </a:extLst>
          </p:cNvPr>
          <p:cNvSpPr txBox="1">
            <a:spLocks/>
          </p:cNvSpPr>
          <p:nvPr/>
        </p:nvSpPr>
        <p:spPr>
          <a:xfrm>
            <a:off x="360363" y="1592337"/>
            <a:ext cx="4440237" cy="5679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sz="2400" dirty="0"/>
              <a:t>A variety of courses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BFB06BC-6912-D743-9AAD-48B1CCE47287}"/>
              </a:ext>
            </a:extLst>
          </p:cNvPr>
          <p:cNvSpPr txBox="1">
            <a:spLocks/>
          </p:cNvSpPr>
          <p:nvPr/>
        </p:nvSpPr>
        <p:spPr>
          <a:xfrm>
            <a:off x="366459" y="2159232"/>
            <a:ext cx="4434141" cy="34795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495300" indent="-230188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165225" indent="-265113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11300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Data Science with Python (introductory &amp; advanced)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Data Visualisation &amp; Storytelling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Analytics Translation</a:t>
            </a:r>
            <a:endParaRPr lang="en-NL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/>
              <a:t>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Machine Learning Explainability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669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D288-63E4-F84B-AB51-BDDCEEE4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406A2-DC4F-2741-B86A-1D6DF0B25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GoDataDriven Amsterdam - YouTube">
            <a:extLst>
              <a:ext uri="{FF2B5EF4-FFF2-40B4-BE49-F238E27FC236}">
                <a16:creationId xmlns:a16="http://schemas.microsoft.com/office/drawing/2014/main" id="{EBFEB409-70A9-5743-8BFD-9C3846222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2D853-40BC-5F40-A7C0-6403D6B9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6250"/>
            <a:ext cx="55753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0" y="5332534"/>
            <a:ext cx="11454655" cy="845034"/>
          </a:xfrm>
        </p:spPr>
        <p:txBody>
          <a:bodyPr/>
          <a:lstStyle/>
          <a:p>
            <a:r>
              <a:rPr lang="en-US" sz="4000" b="0" dirty="0" err="1"/>
              <a:t>PyCon</a:t>
            </a:r>
            <a:r>
              <a:rPr lang="en-US" sz="4000" b="0" dirty="0"/>
              <a:t> DE &amp; </a:t>
            </a:r>
            <a:r>
              <a:rPr lang="en-US" sz="4000" b="0" dirty="0" err="1"/>
              <a:t>PyData</a:t>
            </a:r>
            <a:r>
              <a:rPr lang="en-US" sz="4000" b="0" dirty="0"/>
              <a:t> Berlin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980" y="3875549"/>
            <a:ext cx="11053823" cy="741751"/>
          </a:xfrm>
        </p:spPr>
        <p:txBody>
          <a:bodyPr/>
          <a:lstStyle/>
          <a:p>
            <a:r>
              <a:rPr lang="en-US" sz="4800" b="1" dirty="0"/>
              <a:t>(Serious) Time for Time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781099-787A-7A4E-B3F1-698235C56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191" y="4617300"/>
            <a:ext cx="11053823" cy="396000"/>
          </a:xfrm>
        </p:spPr>
        <p:txBody>
          <a:bodyPr/>
          <a:lstStyle/>
          <a:p>
            <a:r>
              <a:rPr lang="en-NL" i="1" dirty="0"/>
              <a:t>It’s time to take time series seriously!</a:t>
            </a:r>
          </a:p>
        </p:txBody>
      </p:sp>
    </p:spTree>
    <p:extLst>
      <p:ext uri="{BB962C8B-B14F-4D97-AF65-F5344CB8AC3E}">
        <p14:creationId xmlns:p14="http://schemas.microsoft.com/office/powerpoint/2010/main" val="62798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C62E2A-ABC9-564B-AD5D-787EA12F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About 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A9139-87AF-C443-9B5D-05203B18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EF8D88-39AC-4247-922F-8FD81D1C29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AC311C-B3AE-8C48-8CF2-DAFE584756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1" name="Picture 10" descr="A person with glasses smiling&#10;&#10;Description automatically generated with low confidence">
            <a:extLst>
              <a:ext uri="{FF2B5EF4-FFF2-40B4-BE49-F238E27FC236}">
                <a16:creationId xmlns:a16="http://schemas.microsoft.com/office/drawing/2014/main" id="{544D5BFF-6A2E-FE4C-8E2C-95441928E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72" y="1908736"/>
            <a:ext cx="3240343" cy="2793129"/>
          </a:xfrm>
          <a:prstGeom prst="rect">
            <a:avLst/>
          </a:prstGeom>
        </p:spPr>
      </p:pic>
      <p:pic>
        <p:nvPicPr>
          <p:cNvPr id="12" name="Content Placeholder 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F06B827-F37D-7F49-AAAD-2E826311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25" y="1895146"/>
            <a:ext cx="3240342" cy="2806719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1FE7E20F-77C2-A84E-8906-16F41960376C}"/>
              </a:ext>
            </a:extLst>
          </p:cNvPr>
          <p:cNvSpPr txBox="1">
            <a:spLocks/>
          </p:cNvSpPr>
          <p:nvPr/>
        </p:nvSpPr>
        <p:spPr>
          <a:xfrm>
            <a:off x="5039711" y="4634132"/>
            <a:ext cx="3240342" cy="650993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en-GB" sz="2400" dirty="0" err="1">
                <a:solidFill>
                  <a:schemeClr val="tx1"/>
                </a:solidFill>
                <a:ea typeface="+mn-ea"/>
                <a:cs typeface="+mn-cs"/>
              </a:rPr>
              <a:t>Marysia</a:t>
            </a:r>
            <a:r>
              <a:rPr lang="en-GB" sz="24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GB" sz="2400" dirty="0" err="1">
                <a:solidFill>
                  <a:schemeClr val="tx1"/>
                </a:solidFill>
                <a:ea typeface="+mn-ea"/>
                <a:cs typeface="+mn-cs"/>
              </a:rPr>
              <a:t>Winkels</a:t>
            </a:r>
            <a:endParaRPr lang="en-NL" sz="24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3CEC2A6C-5292-CE41-AC79-E34318D35AF7}"/>
              </a:ext>
            </a:extLst>
          </p:cNvPr>
          <p:cNvSpPr txBox="1">
            <a:spLocks/>
          </p:cNvSpPr>
          <p:nvPr/>
        </p:nvSpPr>
        <p:spPr>
          <a:xfrm>
            <a:off x="8696813" y="4634131"/>
            <a:ext cx="3240342" cy="650993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ea typeface="+mn-ea"/>
                <a:cs typeface="+mn-cs"/>
              </a:rPr>
              <a:t>James Hayward</a:t>
            </a:r>
            <a:endParaRPr lang="en-NL" sz="24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8C7D748A-523E-3A4E-8283-50A4915BD75B}"/>
              </a:ext>
            </a:extLst>
          </p:cNvPr>
          <p:cNvSpPr txBox="1">
            <a:spLocks/>
          </p:cNvSpPr>
          <p:nvPr/>
        </p:nvSpPr>
        <p:spPr>
          <a:xfrm>
            <a:off x="4331404" y="5541183"/>
            <a:ext cx="3744278" cy="757516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NL" sz="1600" dirty="0"/>
              <a:t>Data Science Educator </a:t>
            </a:r>
          </a:p>
          <a:p>
            <a:pPr algn="ctr"/>
            <a:r>
              <a:rPr lang="en-NL" sz="1600" dirty="0"/>
              <a:t>GoDataDriven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B5672341-4986-7D48-8BD5-49AF098EE82B}"/>
              </a:ext>
            </a:extLst>
          </p:cNvPr>
          <p:cNvSpPr txBox="1">
            <a:spLocks/>
          </p:cNvSpPr>
          <p:nvPr/>
        </p:nvSpPr>
        <p:spPr>
          <a:xfrm>
            <a:off x="8075682" y="5541183"/>
            <a:ext cx="3744278" cy="757516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NL" sz="1600" dirty="0"/>
              <a:t>Data Science Educator </a:t>
            </a:r>
          </a:p>
          <a:p>
            <a:pPr algn="ctr"/>
            <a:r>
              <a:rPr lang="en-NL" sz="1600" dirty="0"/>
              <a:t>GoDataDriven</a:t>
            </a:r>
          </a:p>
        </p:txBody>
      </p:sp>
    </p:spTree>
    <p:extLst>
      <p:ext uri="{BB962C8B-B14F-4D97-AF65-F5344CB8AC3E}">
        <p14:creationId xmlns:p14="http://schemas.microsoft.com/office/powerpoint/2010/main" val="205358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2882F4-221B-8643-A667-54BF4548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59232"/>
            <a:ext cx="4440600" cy="1095376"/>
          </a:xfrm>
        </p:spPr>
        <p:txBody>
          <a:bodyPr/>
          <a:lstStyle/>
          <a:p>
            <a:r>
              <a:rPr lang="en-NL" dirty="0"/>
              <a:t>GoDataDriven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AF62-9B62-A442-8AA7-FA5BB8A2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F4FECA-38ED-8745-B4A0-9158A0C95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F1BF3D-E130-8F4C-B4D7-9A4D0655C3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ABF9F8-D036-4040-9230-FA2D325CC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65"/>
            <a:ext cx="5098658" cy="68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858E-C168-894F-AD2A-6D671B88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4A687-F267-5B49-B784-1BCE8E3E6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51B37-D63D-1B46-835C-D90A8210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10AAF-847A-B047-9905-91449D6980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F2D1A-851F-B04B-BA6B-43AD51C2E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853"/>
            <a:ext cx="12192000" cy="527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0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2882F4-221B-8643-A667-54BF4548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GoDataDriven Academy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AF62-9B62-A442-8AA7-FA5BB8A2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F4FECA-38ED-8745-B4A0-9158A0C95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NL" sz="2400" dirty="0"/>
              <a:t>A variety of courses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84A7D-060D-CC41-B4DC-9CA70FC190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Data Science with Python (introductory &amp; advanced)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Data Visualisation &amp; Storytelling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Analytics Translation</a:t>
            </a:r>
            <a:endParaRPr lang="en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000" dirty="0"/>
              <a:t>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Learning </a:t>
            </a:r>
            <a:r>
              <a:rPr lang="en-US" sz="2000" dirty="0" err="1"/>
              <a:t>Explainability</a:t>
            </a:r>
            <a:endParaRPr lang="en-US" sz="2000" dirty="0"/>
          </a:p>
        </p:txBody>
      </p:sp>
      <p:pic>
        <p:nvPicPr>
          <p:cNvPr id="12" name="Picture 11" descr="A person holding a sign next to a dog&#10;&#10;Description automatically generated with medium confidence">
            <a:extLst>
              <a:ext uri="{FF2B5EF4-FFF2-40B4-BE49-F238E27FC236}">
                <a16:creationId xmlns:a16="http://schemas.microsoft.com/office/drawing/2014/main" id="{D21F01B1-665C-1741-A5F5-A741C1CA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63" y="0"/>
            <a:ext cx="7118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A2882F4-221B-8643-A667-54BF4548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About you!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2AF62-9B62-A442-8AA7-FA5BB8A2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F4FECA-38ED-8745-B4A0-9158A0C95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/>
              <a:t>Join us at PollEverywhere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84A7D-060D-CC41-B4DC-9CA70FC190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6C76CE1A-2640-964F-8998-72B28F028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98" y="975783"/>
            <a:ext cx="4313768" cy="4313768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E7CB6970-B0A8-4240-94B9-9E58B7DE512F}"/>
              </a:ext>
            </a:extLst>
          </p:cNvPr>
          <p:cNvSpPr txBox="1">
            <a:spLocks/>
          </p:cNvSpPr>
          <p:nvPr/>
        </p:nvSpPr>
        <p:spPr>
          <a:xfrm>
            <a:off x="6232082" y="5008564"/>
            <a:ext cx="4829000" cy="1095376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 err="1">
                <a:solidFill>
                  <a:schemeClr val="tx1"/>
                </a:solidFill>
                <a:ea typeface="+mn-ea"/>
                <a:cs typeface="+mn-cs"/>
              </a:rPr>
              <a:t>gdd.li</a:t>
            </a:r>
            <a:r>
              <a:rPr lang="en-GB" sz="3600" dirty="0">
                <a:solidFill>
                  <a:schemeClr val="tx1"/>
                </a:solidFill>
                <a:ea typeface="+mn-ea"/>
                <a:cs typeface="+mn-cs"/>
              </a:rPr>
              <a:t>/</a:t>
            </a:r>
            <a:r>
              <a:rPr lang="en-GB" sz="3600" dirty="0"/>
              <a:t>poll-berlin</a:t>
            </a:r>
            <a:endParaRPr lang="en-NL" sz="36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A7E0A0-97FC-A646-910D-7B6A6EE43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6945" y="1301748"/>
            <a:ext cx="3607235" cy="36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8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17AE-F93F-9748-B383-20E69710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Agenda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BA3C4-054F-0043-BF86-2085076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1EF4E6-19EA-7B4D-BA55-71CB3BBD98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775434-A293-1245-AB97-E2EF5518D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AFBB11-A15A-AF43-AD8D-4906EE1A3604}"/>
              </a:ext>
            </a:extLst>
          </p:cNvPr>
          <p:cNvSpPr txBox="1">
            <a:spLocks/>
          </p:cNvSpPr>
          <p:nvPr/>
        </p:nvSpPr>
        <p:spPr>
          <a:xfrm>
            <a:off x="3902299" y="725623"/>
            <a:ext cx="7661611" cy="1150697"/>
          </a:xfrm>
          <a:prstGeom prst="rect">
            <a:avLst/>
          </a:prstGeom>
        </p:spPr>
        <p:txBody>
          <a:bodyPr vert="horz" lIns="0" tIns="45720" rIns="0" bIns="45720" rtlCol="0" anchor="ctr" anchorCtr="0">
            <a:norm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40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Tutorial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8AAC5A-5765-474D-B61F-231A9AB9BBAD}"/>
              </a:ext>
            </a:extLst>
          </p:cNvPr>
          <p:cNvSpPr txBox="1">
            <a:spLocks/>
          </p:cNvSpPr>
          <p:nvPr/>
        </p:nvSpPr>
        <p:spPr>
          <a:xfrm>
            <a:off x="2259644" y="5440799"/>
            <a:ext cx="9188356" cy="396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4572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7620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0287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12954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15621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Arial" charset="0"/>
              <a:buChar char="•"/>
              <a:tabLst/>
              <a:defRPr sz="1400" kern="1200" baseline="0">
                <a:solidFill>
                  <a:schemeClr val="tx1"/>
                </a:solidFill>
                <a:latin typeface="Museo Sans 500" panose="02000000000000000000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1" dirty="0"/>
              <a:t>10 minute break halfway through!</a:t>
            </a:r>
          </a:p>
        </p:txBody>
      </p:sp>
      <p:pic>
        <p:nvPicPr>
          <p:cNvPr id="11" name="Picture 2" descr="Time Series Icons - Download Free Vector Icons | Noun Project">
            <a:extLst>
              <a:ext uri="{FF2B5EF4-FFF2-40B4-BE49-F238E27FC236}">
                <a16:creationId xmlns:a16="http://schemas.microsoft.com/office/drawing/2014/main" id="{45F10847-45B0-434B-83BF-C82B95EEA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11" y="4602050"/>
            <a:ext cx="2073499" cy="20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5E1D49-0F8E-5644-AA50-85972148C66E}"/>
              </a:ext>
            </a:extLst>
          </p:cNvPr>
          <p:cNvSpPr txBox="1"/>
          <p:nvPr/>
        </p:nvSpPr>
        <p:spPr>
          <a:xfrm>
            <a:off x="4158642" y="1745562"/>
            <a:ext cx="77729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Introduction 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Time series analysis with Pandas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Seasonality modeling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Challenge </a:t>
            </a:r>
            <a:endParaRPr lang="en-NL" sz="3600" dirty="0"/>
          </a:p>
          <a:p>
            <a:pPr marL="742950" indent="-742950" fontAlgn="t">
              <a:buFont typeface="+mj-lt"/>
              <a:buAutoNum type="arabicPeriod"/>
            </a:pPr>
            <a:r>
              <a:rPr lang="en-US" sz="3600" dirty="0"/>
              <a:t>Closing remarks</a:t>
            </a:r>
            <a:endParaRPr lang="en-NL" sz="36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821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54F16E4-0371-8741-8D79-BDD786CD8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19" y="2684662"/>
            <a:ext cx="3316016" cy="304196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53832CA-C3DA-894E-8227-3BDFC6DD3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63" y="2318524"/>
            <a:ext cx="4445000" cy="39751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9DAEC08-C8FB-9A4A-8879-9FE98F1B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Workshop 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2C8D1-9694-2443-AFC5-5CEBFE5D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3920F9-6E79-2F4B-B285-5F12F8345B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NL" sz="2000" dirty="0"/>
              <a:t>Things we will cover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150932-DB3E-CA49-9218-482249158D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Introduction to Time Series Analysis with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Modelling Time Series data &amp; Seasonality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B8A6C3-B5DB-7B4B-A90D-0C925FF0DE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NL" sz="2000" dirty="0"/>
              <a:t>What this workshop is </a:t>
            </a:r>
            <a:r>
              <a:rPr lang="en-NL" sz="2000" i="1" dirty="0"/>
              <a:t>not</a:t>
            </a:r>
            <a:r>
              <a:rPr lang="en-NL" sz="2000" dirty="0"/>
              <a:t> about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E5C4DB-A67B-4145-99E8-A921B1E3C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1800" dirty="0"/>
              <a:t>Prophet (or other Time Series libraries)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0148E-4B3C-9048-B117-2B85AA0ED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38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17AE-F93F-9748-B383-20E69710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Material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BA3C4-054F-0043-BF86-20850764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27945-FA9B-403D-BA8B-1AE065A8CDA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1EF4E6-19EA-7B4D-BA55-71CB3BBD98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775434-A293-1245-AB97-E2EF5518D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AFBB11-A15A-AF43-AD8D-4906EE1A3604}"/>
              </a:ext>
            </a:extLst>
          </p:cNvPr>
          <p:cNvSpPr txBox="1">
            <a:spLocks/>
          </p:cNvSpPr>
          <p:nvPr/>
        </p:nvSpPr>
        <p:spPr>
          <a:xfrm>
            <a:off x="4345725" y="1180885"/>
            <a:ext cx="4924887" cy="575349"/>
          </a:xfrm>
          <a:prstGeom prst="rect">
            <a:avLst/>
          </a:prstGeom>
        </p:spPr>
        <p:txBody>
          <a:bodyPr vert="horz" lIns="0" tIns="45720" rIns="0" bIns="45720" rtlCol="0" anchor="ctr" anchorCtr="0">
            <a:norm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4000" b="0" kern="1200">
                <a:solidFill>
                  <a:schemeClr val="accent1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8CC2C-6FA5-BE4F-9BF1-1178362E051B}"/>
              </a:ext>
            </a:extLst>
          </p:cNvPr>
          <p:cNvSpPr/>
          <p:nvPr/>
        </p:nvSpPr>
        <p:spPr>
          <a:xfrm>
            <a:off x="5431546" y="2159232"/>
            <a:ext cx="67265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 err="1"/>
              <a:t>gdd.li</a:t>
            </a:r>
            <a:r>
              <a:rPr lang="en-GB" sz="4800" dirty="0"/>
              <a:t>/</a:t>
            </a:r>
            <a:r>
              <a:rPr lang="en-GB" sz="4800" dirty="0">
                <a:solidFill>
                  <a:schemeClr val="accent1"/>
                </a:solidFill>
              </a:rPr>
              <a:t>time-series-</a:t>
            </a:r>
            <a:r>
              <a:rPr lang="en-GB" sz="4800" dirty="0" err="1">
                <a:solidFill>
                  <a:schemeClr val="accent1"/>
                </a:solidFill>
              </a:rPr>
              <a:t>github</a:t>
            </a:r>
            <a:endParaRPr lang="en-NL" sz="48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FB8725-6FB9-B241-B311-2D7849A961F9}"/>
              </a:ext>
            </a:extLst>
          </p:cNvPr>
          <p:cNvSpPr/>
          <p:nvPr/>
        </p:nvSpPr>
        <p:spPr>
          <a:xfrm>
            <a:off x="5378361" y="4270770"/>
            <a:ext cx="6760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 err="1"/>
              <a:t>gdd.li</a:t>
            </a:r>
            <a:r>
              <a:rPr lang="en-GB" sz="4800" dirty="0"/>
              <a:t>/</a:t>
            </a:r>
            <a:r>
              <a:rPr lang="en-GB" sz="4800" dirty="0">
                <a:solidFill>
                  <a:schemeClr val="accent1"/>
                </a:solidFill>
              </a:rPr>
              <a:t>time-series-binder</a:t>
            </a:r>
            <a:endParaRPr lang="en-NL" sz="48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7675CE66-755F-3D4D-AEE4-BF8D721B9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2"/>
          <a:stretch/>
        </p:blipFill>
        <p:spPr bwMode="auto">
          <a:xfrm>
            <a:off x="3557392" y="1808490"/>
            <a:ext cx="1456724" cy="162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nder Examples · GitHub">
            <a:extLst>
              <a:ext uri="{FF2B5EF4-FFF2-40B4-BE49-F238E27FC236}">
                <a16:creationId xmlns:a16="http://schemas.microsoft.com/office/drawing/2014/main" id="{2833AFEC-D2B8-A44F-B21C-59FEFD39F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/>
          <a:stretch/>
        </p:blipFill>
        <p:spPr bwMode="auto">
          <a:xfrm>
            <a:off x="3553173" y="3891435"/>
            <a:ext cx="1456724" cy="16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94368"/>
      </p:ext>
    </p:extLst>
  </p:cSld>
  <p:clrMapOvr>
    <a:masterClrMapping/>
  </p:clrMapOvr>
</p:sld>
</file>

<file path=ppt/theme/theme1.xml><?xml version="1.0" encoding="utf-8"?>
<a:theme xmlns:a="http://schemas.openxmlformats.org/drawingml/2006/main" name="GDD Presentation">
  <a:themeElements>
    <a:clrScheme name="gdd">
      <a:dk1>
        <a:srgbClr val="2A3054"/>
      </a:dk1>
      <a:lt1>
        <a:srgbClr val="FFFFFF"/>
      </a:lt1>
      <a:dk2>
        <a:srgbClr val="1A1D33"/>
      </a:dk2>
      <a:lt2>
        <a:srgbClr val="B8BECF"/>
      </a:lt2>
      <a:accent1>
        <a:srgbClr val="1EB0E0"/>
      </a:accent1>
      <a:accent2>
        <a:srgbClr val="364069"/>
      </a:accent2>
      <a:accent3>
        <a:srgbClr val="FFB82B"/>
      </a:accent3>
      <a:accent4>
        <a:srgbClr val="FA4646"/>
      </a:accent4>
      <a:accent5>
        <a:srgbClr val="1EE058"/>
      </a:accent5>
      <a:accent6>
        <a:srgbClr val="7153E0"/>
      </a:accent6>
      <a:hlink>
        <a:srgbClr val="1EB0E0"/>
      </a:hlink>
      <a:folHlink>
        <a:srgbClr val="D0D5E0"/>
      </a:folHlink>
    </a:clrScheme>
    <a:fontScheme name="Dynniq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q Grey">
      <a:srgbClr val="77787A"/>
    </a:custClr>
    <a:custClr name="Dq Orange">
      <a:srgbClr val="EB5537"/>
    </a:custClr>
    <a:custClr name="Dq Red">
      <a:srgbClr val="E6234B"/>
    </a:custClr>
    <a:custClr name="Dq Light Orange">
      <a:srgbClr val="F07D00"/>
    </a:custClr>
    <a:custClr name="Dq Green">
      <a:srgbClr val="ABD81D"/>
    </a:custClr>
    <a:custClr name="Dq Blue">
      <a:srgbClr val="19B5BD"/>
    </a:custClr>
    <a:custClr name="Dq Yellow">
      <a:srgbClr val="E6C10B"/>
    </a:custClr>
    <a:custClr name="Dq Purple">
      <a:srgbClr val="A28CBA"/>
    </a:custClr>
    <a:custClr name="Dq Anthracite">
      <a:srgbClr val="575757"/>
    </a:custClr>
    <a:custClr name="Dq Light Grey">
      <a:srgbClr val="ECECEC"/>
    </a:custClr>
  </a:custClrLst>
  <a:extLst>
    <a:ext uri="{05A4C25C-085E-4340-85A3-A5531E510DB2}">
      <thm15:themeFamily xmlns:thm15="http://schemas.microsoft.com/office/thememl/2012/main" name="Presentation3" id="{6AAB0A55-176F-664D-983C-725441801FD0}" vid="{B335D4CD-A52A-2B4F-9F63-2D00F18D01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E39FBE7F04D548BD29E91DECF7B3B6" ma:contentTypeVersion="12" ma:contentTypeDescription="Create a new document." ma:contentTypeScope="" ma:versionID="fb5a3467054116a18c4bbb7f516f732a">
  <xsd:schema xmlns:xsd="http://www.w3.org/2001/XMLSchema" xmlns:xs="http://www.w3.org/2001/XMLSchema" xmlns:p="http://schemas.microsoft.com/office/2006/metadata/properties" xmlns:ns2="5bd7bfd5-7afe-443c-afc0-875eadc8b11d" xmlns:ns3="26b68be9-fe62-41a5-8ef8-f23c99e4d909" targetNamespace="http://schemas.microsoft.com/office/2006/metadata/properties" ma:root="true" ma:fieldsID="c9bbff40c8cd1324a631541f43885d15" ns2:_="" ns3:_="">
    <xsd:import namespace="5bd7bfd5-7afe-443c-afc0-875eadc8b11d"/>
    <xsd:import namespace="26b68be9-fe62-41a5-8ef8-f23c99e4d9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d7bfd5-7afe-443c-afc0-875eadc8b1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68be9-fe62-41a5-8ef8-f23c99e4d90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6b68be9-fe62-41a5-8ef8-f23c99e4d909">
      <UserInfo>
        <DisplayName>Giovanni Lanzani</DisplayName>
        <AccountId>295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6571AFB-D2B3-451E-ABBB-47F65B5ABF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E34EC9-0BFD-48E8-8811-1B1F48D5C3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d7bfd5-7afe-443c-afc0-875eadc8b11d"/>
    <ds:schemaRef ds:uri="26b68be9-fe62-41a5-8ef8-f23c99e4d9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2079ED-3FB9-48F0-A9FC-3B141D501F5E}">
  <ds:schemaRefs>
    <ds:schemaRef ds:uri="http://purl.org/dc/elements/1.1/"/>
    <ds:schemaRef ds:uri="http://schemas.microsoft.com/office/2006/documentManagement/types"/>
    <ds:schemaRef ds:uri="26b68be9-fe62-41a5-8ef8-f23c99e4d909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5bd7bfd5-7afe-443c-afc0-875eadc8b11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GDD Presentation</Template>
  <TotalTime>14231</TotalTime>
  <Words>541</Words>
  <Application>Microsoft Macintosh PowerPoint</Application>
  <PresentationFormat>Widescreen</PresentationFormat>
  <Paragraphs>113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Fira Mono</vt:lpstr>
      <vt:lpstr>Museo Sans 500</vt:lpstr>
      <vt:lpstr>Museo Sans 700</vt:lpstr>
      <vt:lpstr>GDD Presentation</vt:lpstr>
      <vt:lpstr>PyCon DE &amp; PyData Berlin 2022</vt:lpstr>
      <vt:lpstr>About us</vt:lpstr>
      <vt:lpstr>GoDataDriven</vt:lpstr>
      <vt:lpstr>PowerPoint Presentation</vt:lpstr>
      <vt:lpstr>GoDataDriven Academy</vt:lpstr>
      <vt:lpstr>About you! </vt:lpstr>
      <vt:lpstr>Agenda </vt:lpstr>
      <vt:lpstr>Workshop content</vt:lpstr>
      <vt:lpstr>Material </vt:lpstr>
      <vt:lpstr>Time Series Analysis with Pandas</vt:lpstr>
      <vt:lpstr>Seasonality Modeling</vt:lpstr>
      <vt:lpstr>PyCon DE &amp; PyData Berlin 2022</vt:lpstr>
      <vt:lpstr>Workshop Summary</vt:lpstr>
      <vt:lpstr>gdd.li/time-series-training</vt:lpstr>
      <vt:lpstr>PowerPoint Presentation</vt:lpstr>
      <vt:lpstr>PyCon DE &amp; PyData Berlin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Translator</dc:title>
  <dc:creator>Steven Nooijen</dc:creator>
  <cp:lastModifiedBy>James Hayward</cp:lastModifiedBy>
  <cp:revision>28</cp:revision>
  <cp:lastPrinted>2020-10-14T13:26:30Z</cp:lastPrinted>
  <dcterms:created xsi:type="dcterms:W3CDTF">2019-11-13T12:07:08Z</dcterms:created>
  <dcterms:modified xsi:type="dcterms:W3CDTF">2022-04-12T11:53:25Z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eveloped by">
    <vt:lpwstr>12 Dozijn</vt:lpwstr>
  </property>
  <property fmtid="{D5CDD505-2E9C-101B-9397-08002B2CF9AE}" pid="3" name="Version">
    <vt:lpwstr>3.1</vt:lpwstr>
  </property>
  <property fmtid="{D5CDD505-2E9C-101B-9397-08002B2CF9AE}" pid="4" name="Date">
    <vt:filetime>2016-09-06T22:00:00Z</vt:filetime>
  </property>
  <property fmtid="{D5CDD505-2E9C-101B-9397-08002B2CF9AE}" pid="5" name="Author">
    <vt:lpwstr>Hans Gouman</vt:lpwstr>
  </property>
  <property fmtid="{D5CDD505-2E9C-101B-9397-08002B2CF9AE}" pid="6" name="Build">
    <vt:lpwstr>40</vt:lpwstr>
  </property>
  <property fmtid="{D5CDD505-2E9C-101B-9397-08002B2CF9AE}" pid="7" name="Cmt 14">
    <vt:lpwstr>redesign 'oplevering 2'</vt:lpwstr>
  </property>
  <property fmtid="{D5CDD505-2E9C-101B-9397-08002B2CF9AE}" pid="8" name="Cmt 15">
    <vt:lpwstr>redesign slides from version 2</vt:lpwstr>
  </property>
  <property fmtid="{D5CDD505-2E9C-101B-9397-08002B2CF9AE}" pid="9" name="Cmt 16">
    <vt:lpwstr>redesign more slides of version 2</vt:lpwstr>
  </property>
  <property fmtid="{D5CDD505-2E9C-101B-9397-08002B2CF9AE}" pid="10" name="Cmt 17">
    <vt:lpwstr>end slide</vt:lpwstr>
  </property>
  <property fmtid="{D5CDD505-2E9C-101B-9397-08002B2CF9AE}" pid="11" name="Cmt 18">
    <vt:lpwstr>more example slides</vt:lpwstr>
  </property>
  <property fmtid="{D5CDD505-2E9C-101B-9397-08002B2CF9AE}" pid="12" name="Cmt 19-20">
    <vt:lpwstr>finalizing</vt:lpwstr>
  </property>
  <property fmtid="{D5CDD505-2E9C-101B-9397-08002B2CF9AE}" pid="13" name="Cmt 21">
    <vt:lpwstr>highlighting function for competences</vt:lpwstr>
  </property>
  <property fmtid="{D5CDD505-2E9C-101B-9397-08002B2CF9AE}" pid="14" name="Cmt 22">
    <vt:lpwstr>slide with pseudo-organogram added</vt:lpwstr>
  </property>
  <property fmtid="{D5CDD505-2E9C-101B-9397-08002B2CF9AE}" pid="15" name="Cmt 23">
    <vt:lpwstr>portfolio slide added</vt:lpwstr>
  </property>
  <property fmtid="{D5CDD505-2E9C-101B-9397-08002B2CF9AE}" pid="16" name="Cmt 24">
    <vt:lpwstr>worldwide slide added to masters</vt:lpwstr>
  </property>
  <property fmtid="{D5CDD505-2E9C-101B-9397-08002B2CF9AE}" pid="17" name="Cmt 24A">
    <vt:lpwstr>organogram moved to master slide</vt:lpwstr>
  </property>
  <property fmtid="{D5CDD505-2E9C-101B-9397-08002B2CF9AE}" pid="18" name="Cmt 25">
    <vt:lpwstr>organogram moved back to normal view</vt:lpwstr>
  </property>
  <property fmtid="{D5CDD505-2E9C-101B-9397-08002B2CF9AE}" pid="19" name="Cmt 26">
    <vt:lpwstr>organogram title moved to normal view</vt:lpwstr>
  </property>
  <property fmtid="{D5CDD505-2E9C-101B-9397-08002B2CF9AE}" pid="20" name="Cmt 27">
    <vt:lpwstr>comments MH (1)</vt:lpwstr>
  </property>
  <property fmtid="{D5CDD505-2E9C-101B-9397-08002B2CF9AE}" pid="21" name="Cmt 28">
    <vt:lpwstr>colour scheme and custom colours changed</vt:lpwstr>
  </property>
  <property fmtid="{D5CDD505-2E9C-101B-9397-08002B2CF9AE}" pid="22" name="Cmt 29">
    <vt:lpwstr>comments MH (2)</vt:lpwstr>
  </property>
  <property fmtid="{D5CDD505-2E9C-101B-9397-08002B2CF9AE}" pid="23" name="Cmt 30">
    <vt:lpwstr>comments MH (3)</vt:lpwstr>
  </property>
  <property fmtid="{D5CDD505-2E9C-101B-9397-08002B2CF9AE}" pid="24" name="Cmt 31">
    <vt:lpwstr>Governance slide deleted</vt:lpwstr>
  </property>
  <property fmtid="{D5CDD505-2E9C-101B-9397-08002B2CF9AE}" pid="25" name="Cmt 32">
    <vt:lpwstr>comments MH 11-8-16</vt:lpwstr>
  </property>
  <property fmtid="{D5CDD505-2E9C-101B-9397-08002B2CF9AE}" pid="26" name="Cmt 33">
    <vt:lpwstr>end slide redesign</vt:lpwstr>
  </property>
  <property fmtid="{D5CDD505-2E9C-101B-9397-08002B2CF9AE}" pid="27" name="Cmt 34">
    <vt:lpwstr>Governance photo changed</vt:lpwstr>
  </property>
  <property fmtid="{D5CDD505-2E9C-101B-9397-08002B2CF9AE}" pid="28" name="Cmt 35">
    <vt:lpwstr>Business slides photos</vt:lpwstr>
  </property>
  <property fmtid="{D5CDD505-2E9C-101B-9397-08002B2CF9AE}" pid="29" name="Cmt 36">
    <vt:lpwstr>alignment chart masrter slide</vt:lpwstr>
  </property>
  <property fmtid="{D5CDD505-2E9C-101B-9397-08002B2CF9AE}" pid="30" name="Cmt 37">
    <vt:lpwstr>alignment chart masrter slide; new graph templates</vt:lpwstr>
  </property>
  <property fmtid="{D5CDD505-2E9C-101B-9397-08002B2CF9AE}" pid="31" name="Cmt 38">
    <vt:lpwstr>comments MH 6-9-2016</vt:lpwstr>
  </property>
  <property fmtid="{D5CDD505-2E9C-101B-9397-08002B2CF9AE}" pid="32" name="Cmt 39">
    <vt:lpwstr>comments MH and GG 6-9-2016</vt:lpwstr>
  </property>
  <property fmtid="{D5CDD505-2E9C-101B-9397-08002B2CF9AE}" pid="33" name="Cmt 40">
    <vt:lpwstr>replace backgrounds cover, end, energy, mobility and parking</vt:lpwstr>
  </property>
  <property fmtid="{D5CDD505-2E9C-101B-9397-08002B2CF9AE}" pid="34" name="ContentTypeId">
    <vt:lpwstr>0x01010055E39FBE7F04D548BD29E91DECF7B3B6</vt:lpwstr>
  </property>
  <property fmtid="{D5CDD505-2E9C-101B-9397-08002B2CF9AE}" pid="35" name="xd_ProgID">
    <vt:lpwstr/>
  </property>
  <property fmtid="{D5CDD505-2E9C-101B-9397-08002B2CF9AE}" pid="36" name="_SourceUrl">
    <vt:lpwstr/>
  </property>
  <property fmtid="{D5CDD505-2E9C-101B-9397-08002B2CF9AE}" pid="37" name="_SharedFileIndex">
    <vt:lpwstr/>
  </property>
  <property fmtid="{D5CDD505-2E9C-101B-9397-08002B2CF9AE}" pid="38" name="ComplianceAssetId">
    <vt:lpwstr/>
  </property>
  <property fmtid="{D5CDD505-2E9C-101B-9397-08002B2CF9AE}" pid="39" name="TemplateUrl">
    <vt:lpwstr/>
  </property>
  <property fmtid="{D5CDD505-2E9C-101B-9397-08002B2CF9AE}" pid="40" name="xd_Signature">
    <vt:bool>false</vt:bool>
  </property>
</Properties>
</file>